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2" r:id="rId3"/>
    <p:sldId id="285" r:id="rId4"/>
    <p:sldId id="301" r:id="rId5"/>
    <p:sldId id="258" r:id="rId6"/>
    <p:sldId id="259" r:id="rId7"/>
    <p:sldId id="257" r:id="rId8"/>
    <p:sldId id="272" r:id="rId9"/>
    <p:sldId id="287" r:id="rId10"/>
    <p:sldId id="275" r:id="rId11"/>
    <p:sldId id="260" r:id="rId12"/>
    <p:sldId id="289" r:id="rId13"/>
    <p:sldId id="293" r:id="rId14"/>
    <p:sldId id="290" r:id="rId15"/>
    <p:sldId id="292" r:id="rId16"/>
    <p:sldId id="264" r:id="rId17"/>
    <p:sldId id="297" r:id="rId18"/>
    <p:sldId id="265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ilita One" panose="020B0604020202020204" charset="0"/>
      <p:regular r:id="rId24"/>
    </p:embeddedFont>
    <p:embeddedFont>
      <p:font typeface="Milk Tea Font TH" panose="020B0604020202020204" charset="-3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6" d="100"/>
          <a:sy n="56" d="100"/>
        </p:scale>
        <p:origin x="610" y="53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044000" y="591608"/>
            <a:ext cx="16200000" cy="1188000"/>
          </a:xfrm>
        </p:spPr>
        <p:txBody>
          <a:bodyPr wrap="square" lIns="0" tIns="0" rIns="0" bIns="0">
            <a:normAutofit/>
          </a:bodyPr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44.sv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3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16.svg"/><Relationship Id="rId10" Type="http://schemas.openxmlformats.org/officeDocument/2006/relationships/image" Target="../media/image20.sv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16.svg"/><Relationship Id="rId10" Type="http://schemas.openxmlformats.org/officeDocument/2006/relationships/image" Target="../media/image20.sv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6.png"/><Relationship Id="rId3" Type="http://schemas.openxmlformats.org/officeDocument/2006/relationships/image" Target="../media/image4.svg"/><Relationship Id="rId7" Type="http://schemas.openxmlformats.org/officeDocument/2006/relationships/image" Target="../media/image33.svg"/><Relationship Id="rId12" Type="http://schemas.openxmlformats.org/officeDocument/2006/relationships/image" Target="../media/image25.jpeg"/><Relationship Id="rId2" Type="http://schemas.openxmlformats.org/officeDocument/2006/relationships/image" Target="../media/image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4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16.svg"/><Relationship Id="rId10" Type="http://schemas.openxmlformats.org/officeDocument/2006/relationships/image" Target="../media/image20.sv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12986" y="6081466"/>
            <a:ext cx="7337360" cy="5924918"/>
          </a:xfrm>
          <a:custGeom>
            <a:avLst/>
            <a:gdLst/>
            <a:ahLst/>
            <a:cxnLst/>
            <a:rect l="l" t="t" r="r" b="b"/>
            <a:pathLst>
              <a:path w="7337360" h="5924918">
                <a:moveTo>
                  <a:pt x="0" y="0"/>
                </a:moveTo>
                <a:lnTo>
                  <a:pt x="7337361" y="0"/>
                </a:lnTo>
                <a:lnTo>
                  <a:pt x="7337361" y="5924918"/>
                </a:lnTo>
                <a:lnTo>
                  <a:pt x="0" y="592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281667" y="3663462"/>
            <a:ext cx="3197522" cy="2502061"/>
          </a:xfrm>
          <a:custGeom>
            <a:avLst/>
            <a:gdLst/>
            <a:ahLst/>
            <a:cxnLst/>
            <a:rect l="l" t="t" r="r" b="b"/>
            <a:pathLst>
              <a:path w="3197522" h="2502061">
                <a:moveTo>
                  <a:pt x="0" y="0"/>
                </a:moveTo>
                <a:lnTo>
                  <a:pt x="3197521" y="0"/>
                </a:lnTo>
                <a:lnTo>
                  <a:pt x="3197521" y="2502061"/>
                </a:lnTo>
                <a:lnTo>
                  <a:pt x="0" y="2502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199485" y="704581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099339">
            <a:off x="842162" y="7315721"/>
            <a:ext cx="1184818" cy="1293117"/>
          </a:xfrm>
          <a:custGeom>
            <a:avLst/>
            <a:gdLst/>
            <a:ahLst/>
            <a:cxnLst/>
            <a:rect l="l" t="t" r="r" b="b"/>
            <a:pathLst>
              <a:path w="1184818" h="1293117">
                <a:moveTo>
                  <a:pt x="0" y="0"/>
                </a:moveTo>
                <a:lnTo>
                  <a:pt x="1184819" y="0"/>
                </a:lnTo>
                <a:lnTo>
                  <a:pt x="1184819" y="1293117"/>
                </a:lnTo>
                <a:lnTo>
                  <a:pt x="0" y="1293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005521">
            <a:off x="10386344" y="5948139"/>
            <a:ext cx="1027717" cy="1386465"/>
          </a:xfrm>
          <a:custGeom>
            <a:avLst/>
            <a:gdLst/>
            <a:ahLst/>
            <a:cxnLst/>
            <a:rect l="l" t="t" r="r" b="b"/>
            <a:pathLst>
              <a:path w="1027717" h="1386465">
                <a:moveTo>
                  <a:pt x="0" y="0"/>
                </a:moveTo>
                <a:lnTo>
                  <a:pt x="1027718" y="0"/>
                </a:lnTo>
                <a:lnTo>
                  <a:pt x="1027718" y="1386465"/>
                </a:lnTo>
                <a:lnTo>
                  <a:pt x="0" y="13864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022818" y="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85576">
            <a:off x="7506236" y="1071959"/>
            <a:ext cx="1287435" cy="1405113"/>
          </a:xfrm>
          <a:custGeom>
            <a:avLst/>
            <a:gdLst/>
            <a:ahLst/>
            <a:cxnLst/>
            <a:rect l="l" t="t" r="r" b="b"/>
            <a:pathLst>
              <a:path w="1287435" h="1405113">
                <a:moveTo>
                  <a:pt x="0" y="0"/>
                </a:moveTo>
                <a:lnTo>
                  <a:pt x="1287435" y="0"/>
                </a:lnTo>
                <a:lnTo>
                  <a:pt x="1287435" y="1405112"/>
                </a:lnTo>
                <a:lnTo>
                  <a:pt x="0" y="1405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4923384" y="887475"/>
            <a:ext cx="2335916" cy="1997208"/>
          </a:xfrm>
          <a:custGeom>
            <a:avLst/>
            <a:gdLst/>
            <a:ahLst/>
            <a:cxnLst/>
            <a:rect l="l" t="t" r="r" b="b"/>
            <a:pathLst>
              <a:path w="2335916" h="1997208">
                <a:moveTo>
                  <a:pt x="0" y="0"/>
                </a:moveTo>
                <a:lnTo>
                  <a:pt x="2335916" y="0"/>
                </a:lnTo>
                <a:lnTo>
                  <a:pt x="2335916" y="1997208"/>
                </a:lnTo>
                <a:lnTo>
                  <a:pt x="0" y="1997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1625116">
            <a:off x="13092419" y="-842179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1" y="0"/>
                </a:lnTo>
                <a:lnTo>
                  <a:pt x="829011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857780" flipH="1">
            <a:off x="2922199" y="84448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829012" y="0"/>
                </a:moveTo>
                <a:lnTo>
                  <a:pt x="0" y="0"/>
                </a:lnTo>
                <a:lnTo>
                  <a:pt x="0" y="2153278"/>
                </a:lnTo>
                <a:lnTo>
                  <a:pt x="829012" y="2153278"/>
                </a:lnTo>
                <a:lnTo>
                  <a:pt x="82901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1482391">
            <a:off x="7720469" y="6371642"/>
            <a:ext cx="796644" cy="869461"/>
          </a:xfrm>
          <a:custGeom>
            <a:avLst/>
            <a:gdLst/>
            <a:ahLst/>
            <a:cxnLst/>
            <a:rect l="l" t="t" r="r" b="b"/>
            <a:pathLst>
              <a:path w="796644" h="869461">
                <a:moveTo>
                  <a:pt x="0" y="0"/>
                </a:moveTo>
                <a:lnTo>
                  <a:pt x="796643" y="0"/>
                </a:lnTo>
                <a:lnTo>
                  <a:pt x="796643" y="869462"/>
                </a:lnTo>
                <a:lnTo>
                  <a:pt x="0" y="869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1298795">
            <a:off x="7469577" y="8596617"/>
            <a:ext cx="586250" cy="846571"/>
          </a:xfrm>
          <a:custGeom>
            <a:avLst/>
            <a:gdLst/>
            <a:ahLst/>
            <a:cxnLst/>
            <a:rect l="l" t="t" r="r" b="b"/>
            <a:pathLst>
              <a:path w="586250" h="846571">
                <a:moveTo>
                  <a:pt x="0" y="0"/>
                </a:moveTo>
                <a:lnTo>
                  <a:pt x="586250" y="0"/>
                </a:lnTo>
                <a:lnTo>
                  <a:pt x="586250" y="846571"/>
                </a:lnTo>
                <a:lnTo>
                  <a:pt x="0" y="846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1055362">
            <a:off x="663449" y="1852754"/>
            <a:ext cx="730503" cy="1374766"/>
          </a:xfrm>
          <a:custGeom>
            <a:avLst/>
            <a:gdLst/>
            <a:ahLst/>
            <a:cxnLst/>
            <a:rect l="l" t="t" r="r" b="b"/>
            <a:pathLst>
              <a:path w="730503" h="1374766">
                <a:moveTo>
                  <a:pt x="0" y="0"/>
                </a:moveTo>
                <a:lnTo>
                  <a:pt x="730502" y="0"/>
                </a:lnTo>
                <a:lnTo>
                  <a:pt x="730502" y="1374766"/>
                </a:lnTo>
                <a:lnTo>
                  <a:pt x="0" y="137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623829" y="3799802"/>
            <a:ext cx="12927832" cy="2796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05"/>
              </a:lnSpc>
            </a:pPr>
            <a:r>
              <a:rPr lang="en-US" sz="8800" dirty="0" err="1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Eazydiner</a:t>
            </a:r>
            <a:r>
              <a:rPr lang="en-US" sz="880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</a:t>
            </a:r>
            <a:r>
              <a:rPr lang="en-US" sz="8800" dirty="0" err="1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Webscrapping</a:t>
            </a:r>
            <a:r>
              <a:rPr lang="en-US" sz="880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</a:t>
            </a:r>
          </a:p>
          <a:p>
            <a:pPr algn="l">
              <a:lnSpc>
                <a:spcPts val="10905"/>
              </a:lnSpc>
            </a:pPr>
            <a:r>
              <a:rPr lang="en-US" sz="880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1200" y="7512217"/>
            <a:ext cx="9982200" cy="89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altLang="en-US" sz="366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Exploring Hyderabad’s Dining Scene with EazyDining</a:t>
            </a:r>
          </a:p>
        </p:txBody>
      </p:sp>
      <p:sp>
        <p:nvSpPr>
          <p:cNvPr id="18" name="Freeform 18"/>
          <p:cNvSpPr/>
          <p:nvPr/>
        </p:nvSpPr>
        <p:spPr>
          <a:xfrm rot="-520534">
            <a:off x="673822" y="531290"/>
            <a:ext cx="652708" cy="712369"/>
          </a:xfrm>
          <a:custGeom>
            <a:avLst/>
            <a:gdLst/>
            <a:ahLst/>
            <a:cxnLst/>
            <a:rect l="l" t="t" r="r" b="b"/>
            <a:pathLst>
              <a:path w="652708" h="712369">
                <a:moveTo>
                  <a:pt x="0" y="0"/>
                </a:moveTo>
                <a:lnTo>
                  <a:pt x="652708" y="0"/>
                </a:lnTo>
                <a:lnTo>
                  <a:pt x="652708" y="712369"/>
                </a:lnTo>
                <a:lnTo>
                  <a:pt x="0" y="7123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9" name="Google Shape;98;p1"/>
          <p:cNvPicPr preferRelativeResize="0"/>
          <p:nvPr/>
        </p:nvPicPr>
        <p:blipFill rotWithShape="1">
          <a:blip r:embed="rId13"/>
          <a:srcRect b="58717"/>
          <a:stretch>
            <a:fillRect/>
          </a:stretch>
        </p:blipFill>
        <p:spPr>
          <a:xfrm>
            <a:off x="-48261" y="-12700"/>
            <a:ext cx="18336453" cy="340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3"/>
          <p:cNvSpPr/>
          <p:nvPr/>
        </p:nvSpPr>
        <p:spPr>
          <a:xfrm>
            <a:off x="6781800" y="4381500"/>
            <a:ext cx="10764483" cy="5425014"/>
          </a:xfrm>
          <a:custGeom>
            <a:avLst/>
            <a:gdLst/>
            <a:ahLst/>
            <a:cxnLst/>
            <a:rect l="l" t="t" r="r" b="b"/>
            <a:pathLst>
              <a:path w="1038995" h="1120737">
                <a:moveTo>
                  <a:pt x="100087" y="0"/>
                </a:moveTo>
                <a:lnTo>
                  <a:pt x="938908" y="0"/>
                </a:lnTo>
                <a:cubicBezTo>
                  <a:pt x="965453" y="0"/>
                  <a:pt x="990910" y="10545"/>
                  <a:pt x="1009680" y="29315"/>
                </a:cubicBezTo>
                <a:cubicBezTo>
                  <a:pt x="1028450" y="48085"/>
                  <a:pt x="1038995" y="73543"/>
                  <a:pt x="1038995" y="100087"/>
                </a:cubicBezTo>
                <a:lnTo>
                  <a:pt x="1038995" y="1020650"/>
                </a:lnTo>
                <a:cubicBezTo>
                  <a:pt x="1038995" y="1047194"/>
                  <a:pt x="1028450" y="1072652"/>
                  <a:pt x="1009680" y="1091422"/>
                </a:cubicBezTo>
                <a:cubicBezTo>
                  <a:pt x="990910" y="1110192"/>
                  <a:pt x="965453" y="1120737"/>
                  <a:pt x="938908" y="1120737"/>
                </a:cubicBezTo>
                <a:lnTo>
                  <a:pt x="100087" y="1120737"/>
                </a:lnTo>
                <a:cubicBezTo>
                  <a:pt x="44811" y="1120737"/>
                  <a:pt x="0" y="1075926"/>
                  <a:pt x="0" y="1020650"/>
                </a:cubicBezTo>
                <a:lnTo>
                  <a:pt x="0" y="100087"/>
                </a:lnTo>
                <a:cubicBezTo>
                  <a:pt x="0" y="73543"/>
                  <a:pt x="10545" y="48085"/>
                  <a:pt x="29315" y="29315"/>
                </a:cubicBezTo>
                <a:cubicBezTo>
                  <a:pt x="48085" y="10545"/>
                  <a:pt x="73543" y="0"/>
                  <a:pt x="100087" y="0"/>
                </a:cubicBezTo>
                <a:close/>
              </a:path>
            </a:pathLst>
          </a:custGeom>
          <a:solidFill>
            <a:srgbClr val="FFF5E3"/>
          </a:solidFill>
          <a:ln w="38100" cap="rnd">
            <a:solidFill>
              <a:srgbClr val="723E1C"/>
            </a:solidFill>
            <a:prstDash val="solid"/>
            <a:round/>
          </a:ln>
        </p:spPr>
        <p:txBody>
          <a:bodyPr/>
          <a:lstStyle/>
          <a:p>
            <a:endParaRPr lang="en-IN" dirty="0"/>
          </a:p>
        </p:txBody>
      </p:sp>
      <p:sp>
        <p:nvSpPr>
          <p:cNvPr id="75" name="TextBox 74"/>
          <p:cNvSpPr txBox="1"/>
          <p:nvPr/>
        </p:nvSpPr>
        <p:spPr>
          <a:xfrm>
            <a:off x="10818761" y="4497169"/>
            <a:ext cx="4771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EASYDINER</a:t>
            </a:r>
            <a:endParaRPr lang="en-IN" sz="36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1353766" y="480486"/>
            <a:ext cx="12209833" cy="1195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3600" u="sng" dirty="0">
                <a:solidFill>
                  <a:srgbClr val="995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After extracting multiple columns from existing columns </a:t>
            </a:r>
          </a:p>
        </p:txBody>
      </p:sp>
      <p:sp>
        <p:nvSpPr>
          <p:cNvPr id="82" name="Freeform 28"/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3" name="Freeform 20"/>
          <p:cNvSpPr/>
          <p:nvPr/>
        </p:nvSpPr>
        <p:spPr>
          <a:xfrm>
            <a:off x="273632" y="2129126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4" name="Freeform 29"/>
          <p:cNvSpPr/>
          <p:nvPr/>
        </p:nvSpPr>
        <p:spPr>
          <a:xfrm rot="21245768">
            <a:off x="945176" y="4262638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5" name="Freeform 22"/>
          <p:cNvSpPr/>
          <p:nvPr/>
        </p:nvSpPr>
        <p:spPr>
          <a:xfrm rot="2476717">
            <a:off x="15557088" y="588941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6" name="Freeform 21"/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7" name="Freeform 23"/>
          <p:cNvSpPr/>
          <p:nvPr/>
        </p:nvSpPr>
        <p:spPr>
          <a:xfrm rot="2476717">
            <a:off x="16243549" y="953530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0" y="0"/>
                </a:moveTo>
                <a:lnTo>
                  <a:pt x="557424" y="0"/>
                </a:lnTo>
                <a:lnTo>
                  <a:pt x="557424" y="752006"/>
                </a:lnTo>
                <a:lnTo>
                  <a:pt x="0" y="752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24"/>
          <p:cNvSpPr/>
          <p:nvPr/>
        </p:nvSpPr>
        <p:spPr>
          <a:xfrm rot="18485959">
            <a:off x="6367293" y="9148807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Freeform 9"/>
          <p:cNvSpPr/>
          <p:nvPr/>
        </p:nvSpPr>
        <p:spPr>
          <a:xfrm>
            <a:off x="-193279" y="7230381"/>
            <a:ext cx="5984480" cy="4009119"/>
          </a:xfrm>
          <a:custGeom>
            <a:avLst/>
            <a:gdLst/>
            <a:ahLst/>
            <a:cxnLst/>
            <a:rect l="l" t="t" r="r" b="b"/>
            <a:pathLst>
              <a:path w="6380515" h="5152266">
                <a:moveTo>
                  <a:pt x="0" y="0"/>
                </a:moveTo>
                <a:lnTo>
                  <a:pt x="6380515" y="0"/>
                </a:lnTo>
                <a:lnTo>
                  <a:pt x="6380515" y="5152265"/>
                </a:lnTo>
                <a:lnTo>
                  <a:pt x="0" y="5152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352800" y="3030242"/>
            <a:ext cx="9577754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Eazydiner</a:t>
            </a:r>
            <a:r>
              <a:rPr lang="en-US" sz="32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 887</a:t>
            </a:r>
            <a:r>
              <a:rPr lang="en-US" sz="32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restaurants</a:t>
            </a:r>
            <a:endParaRPr lang="en-IN" sz="32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pic>
        <p:nvPicPr>
          <p:cNvPr id="3" name="Picture 2" descr="Screenshot 2025-11-06 2313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7430" y="5257800"/>
            <a:ext cx="9661525" cy="4030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34860" y="510540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857780" flipH="1">
            <a:off x="17453019" y="86311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829011" y="0"/>
                </a:moveTo>
                <a:lnTo>
                  <a:pt x="0" y="0"/>
                </a:lnTo>
                <a:lnTo>
                  <a:pt x="0" y="2153278"/>
                </a:lnTo>
                <a:lnTo>
                  <a:pt x="829011" y="2153278"/>
                </a:lnTo>
                <a:lnTo>
                  <a:pt x="82901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573303">
            <a:off x="15466663" y="9054682"/>
            <a:ext cx="706230" cy="1019826"/>
          </a:xfrm>
          <a:custGeom>
            <a:avLst/>
            <a:gdLst/>
            <a:ahLst/>
            <a:cxnLst/>
            <a:rect l="l" t="t" r="r" b="b"/>
            <a:pathLst>
              <a:path w="706230" h="1019826">
                <a:moveTo>
                  <a:pt x="0" y="0"/>
                </a:moveTo>
                <a:lnTo>
                  <a:pt x="706229" y="0"/>
                </a:lnTo>
                <a:lnTo>
                  <a:pt x="706229" y="1019826"/>
                </a:lnTo>
                <a:lnTo>
                  <a:pt x="0" y="1019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132323">
            <a:off x="-1167217" y="9229699"/>
            <a:ext cx="2480499" cy="1031822"/>
          </a:xfrm>
          <a:custGeom>
            <a:avLst/>
            <a:gdLst/>
            <a:ahLst/>
            <a:cxnLst/>
            <a:rect l="l" t="t" r="r" b="b"/>
            <a:pathLst>
              <a:path w="2480499" h="1031822">
                <a:moveTo>
                  <a:pt x="0" y="0"/>
                </a:moveTo>
                <a:lnTo>
                  <a:pt x="2480499" y="0"/>
                </a:lnTo>
                <a:lnTo>
                  <a:pt x="2480499" y="1031822"/>
                </a:lnTo>
                <a:lnTo>
                  <a:pt x="0" y="1031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1208902">
            <a:off x="14227558" y="833445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50" y="0"/>
                </a:lnTo>
                <a:lnTo>
                  <a:pt x="907350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1208902">
            <a:off x="602248" y="7488648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50" y="0"/>
                </a:lnTo>
                <a:lnTo>
                  <a:pt x="907350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8949523">
            <a:off x="3821513" y="511191"/>
            <a:ext cx="715103" cy="1035018"/>
          </a:xfrm>
          <a:custGeom>
            <a:avLst/>
            <a:gdLst/>
            <a:ahLst/>
            <a:cxnLst/>
            <a:rect l="l" t="t" r="r" b="b"/>
            <a:pathLst>
              <a:path w="715103" h="1035018">
                <a:moveTo>
                  <a:pt x="0" y="0"/>
                </a:moveTo>
                <a:lnTo>
                  <a:pt x="715103" y="0"/>
                </a:lnTo>
                <a:lnTo>
                  <a:pt x="715103" y="1035018"/>
                </a:lnTo>
                <a:lnTo>
                  <a:pt x="0" y="1035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4402711" y="941561"/>
            <a:ext cx="1027852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sz="7645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Data Visualization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5442" y="2710965"/>
            <a:ext cx="16603888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80"/>
              </a:lnSpc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“ After handling all null values in the dataset , used seaborn for data visualization.”</a:t>
            </a:r>
          </a:p>
          <a:p>
            <a:pPr marL="457200" indent="-457200" algn="l">
              <a:lnSpc>
                <a:spcPts val="3780"/>
              </a:lnSpc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“ Performed Univariate, Bivariate, Multivariate by importing Seaborn and Matplotlib . ”</a:t>
            </a:r>
          </a:p>
        </p:txBody>
      </p:sp>
      <p:sp>
        <p:nvSpPr>
          <p:cNvPr id="18" name="Freeform 14"/>
          <p:cNvSpPr/>
          <p:nvPr/>
        </p:nvSpPr>
        <p:spPr>
          <a:xfrm rot="2669555">
            <a:off x="11865122" y="1392441"/>
            <a:ext cx="715103" cy="1035018"/>
          </a:xfrm>
          <a:custGeom>
            <a:avLst/>
            <a:gdLst/>
            <a:ahLst/>
            <a:cxnLst/>
            <a:rect l="l" t="t" r="r" b="b"/>
            <a:pathLst>
              <a:path w="715103" h="1035018">
                <a:moveTo>
                  <a:pt x="0" y="0"/>
                </a:moveTo>
                <a:lnTo>
                  <a:pt x="715103" y="0"/>
                </a:lnTo>
                <a:lnTo>
                  <a:pt x="715103" y="1035018"/>
                </a:lnTo>
                <a:lnTo>
                  <a:pt x="0" y="1035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 descr="Screenshot 2025-11-07 1911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9215" y="4838065"/>
            <a:ext cx="8717280" cy="36550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6873097" y="936458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352488" y="1638524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6" name="Freeform 26"/>
          <p:cNvSpPr/>
          <p:nvPr/>
        </p:nvSpPr>
        <p:spPr>
          <a:xfrm rot="991194" flipH="1">
            <a:off x="17469293" y="909343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 Box 1"/>
          <p:cNvSpPr txBox="1"/>
          <p:nvPr/>
        </p:nvSpPr>
        <p:spPr>
          <a:xfrm>
            <a:off x="4343400" y="17287"/>
            <a:ext cx="7547610" cy="126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600" b="1">
                <a:solidFill>
                  <a:schemeClr val="accent6">
                    <a:lumMod val="50000"/>
                  </a:schemeClr>
                </a:solidFill>
              </a:rPr>
              <a:t>Univariate Analysis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728075" y="3221355"/>
            <a:ext cx="6096000" cy="157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86050" y="1514475"/>
            <a:ext cx="2266315" cy="861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 descr="Screenshot 2025-11-07 1544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104900"/>
            <a:ext cx="7294245" cy="3736975"/>
          </a:xfrm>
          <a:prstGeom prst="rect">
            <a:avLst/>
          </a:prstGeom>
        </p:spPr>
      </p:pic>
      <p:pic>
        <p:nvPicPr>
          <p:cNvPr id="7" name="Picture 6" descr="Screenshot 2025-11-07 1548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1056640"/>
            <a:ext cx="7557135" cy="3728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04240" y="5276215"/>
            <a:ext cx="7771765" cy="3813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Most people gave high ratings between 3.5 and 5.0.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The rating 4.0 is the most common among all.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Only a few ratings are below 3.0, meaning very few bad reviews.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The chart shows that most users liked the items or recipes.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Overall, the ratings are mostly positive and encouraging.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0363835" y="5026660"/>
            <a:ext cx="7702550" cy="4414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Nanakramguda and Secunderabad have the fewest, suggesting less dining activity.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  <a:sym typeface="+mn-ea"/>
              </a:rPr>
              <a:t>Jubilee Hills and Madhapur have the highest number of restaurants, making them prime food hubs.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Most top localities are in western Hyderabad, indicating a concentration of restaurant growth there.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This data can help food businesses choose high-traffic areas or explore underserved markets.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pic>
        <p:nvPicPr>
          <p:cNvPr id="4" name="Picture 3" descr="Screenshot 2025-11-07 1608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221105"/>
            <a:ext cx="8809355" cy="4581525"/>
          </a:xfrm>
          <a:prstGeom prst="rect">
            <a:avLst/>
          </a:prstGeom>
        </p:spPr>
      </p:pic>
      <p:pic>
        <p:nvPicPr>
          <p:cNvPr id="5" name="Picture 4" descr="Screenshot 2025-11-07 1609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181735"/>
            <a:ext cx="8903335" cy="462089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73760" y="5912485"/>
            <a:ext cx="7660005" cy="4221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There's no clear link between restaurant price and rating—great food doesn't always mean high cost.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 Many top-rated restaurants offer meals for under ₹1000, showing value options exist.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 A few expensive places (₹3000+) have lower ratings, suggesting price alone doesn’t guarantee quality.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This helps diners find well-rated, budget-friendly spots and guides businesses on pricing strategy.</a:t>
            </a:r>
          </a:p>
          <a:p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657080" y="5911850"/>
            <a:ext cx="7931785" cy="4160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Most localities show consistent ratings around 4.5–4.7, meaning restaurants generally perform well.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Banjara Hills has more variation in ratings, suggesting a mix of both highly rated and average places.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Flat lines in other areas (like Jubilee Hills and Hitech City) indicate little or no rating variation.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This helps identify areas with stable restaurant quality vs. those with diverse experiences.</a:t>
            </a:r>
          </a:p>
          <a:p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943600" y="153670"/>
            <a:ext cx="6096000" cy="957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000" b="1">
                <a:solidFill>
                  <a:schemeClr val="accent6">
                    <a:lumMod val="50000"/>
                  </a:schemeClr>
                </a:solidFill>
              </a:rPr>
              <a:t>Bivariate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261458" y="220510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6796897" y="928838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7449511" y="91061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324293" y="78763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 Box 1"/>
          <p:cNvSpPr txBox="1"/>
          <p:nvPr/>
        </p:nvSpPr>
        <p:spPr>
          <a:xfrm>
            <a:off x="6727190" y="280035"/>
            <a:ext cx="5331460" cy="935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Bivariate Analysis</a:t>
            </a:r>
          </a:p>
        </p:txBody>
      </p:sp>
      <p:pic>
        <p:nvPicPr>
          <p:cNvPr id="5" name="Picture 4" descr="Screenshot 2025-11-07 161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320" y="1177290"/>
            <a:ext cx="14166215" cy="47015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91640" y="6286500"/>
            <a:ext cx="140544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 dirty="0">
                <a:solidFill>
                  <a:schemeClr val="accent6">
                    <a:lumMod val="50000"/>
                  </a:schemeClr>
                </a:solidFill>
              </a:rPr>
              <a:t>Darker blue shades show strong presence of certain cuisines in specific localities—like </a:t>
            </a:r>
            <a:r>
              <a:rPr lang="en-US" altLang="en-US" sz="2400" dirty="0" err="1">
                <a:solidFill>
                  <a:schemeClr val="accent6">
                    <a:lumMod val="50000"/>
                  </a:schemeClr>
                </a:solidFill>
              </a:rPr>
              <a:t>Multicuisine</a:t>
            </a:r>
            <a:r>
              <a:rPr lang="en-US" altLang="en-US" sz="2400" dirty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en-US" altLang="en-US" sz="2400" dirty="0" err="1">
                <a:solidFill>
                  <a:schemeClr val="accent6">
                    <a:lumMod val="50000"/>
                  </a:schemeClr>
                </a:solidFill>
              </a:rPr>
              <a:t>Banjara</a:t>
            </a:r>
            <a:r>
              <a:rPr lang="en-US" altLang="en-US" sz="2400" dirty="0">
                <a:solidFill>
                  <a:schemeClr val="accent6">
                    <a:lumMod val="50000"/>
                  </a:schemeClr>
                </a:solidFill>
              </a:rPr>
              <a:t> Hills.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 dirty="0">
                <a:solidFill>
                  <a:schemeClr val="accent6">
                    <a:lumMod val="50000"/>
                  </a:schemeClr>
                </a:solidFill>
              </a:rPr>
              <a:t>Some styles like North Indian and Chinese appear across multiple areas, showing wide popularity.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 dirty="0">
                <a:solidFill>
                  <a:schemeClr val="accent6">
                    <a:lumMod val="50000"/>
                  </a:schemeClr>
                </a:solidFill>
              </a:rPr>
              <a:t>Unique cuisines like North Eastern or Regional Indian are more localized, hinting at niche markets.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 dirty="0">
                <a:solidFill>
                  <a:schemeClr val="accent6">
                    <a:lumMod val="50000"/>
                  </a:schemeClr>
                </a:solidFill>
              </a:rPr>
              <a:t>This helps restaurants spot trends and choose the right cuisine for each locality.</a:t>
            </a:r>
          </a:p>
          <a:p>
            <a:endParaRPr lang="en-US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185258" y="68110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460252" y="921218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7525711" y="88775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248093" y="63523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 Box 1"/>
          <p:cNvSpPr txBox="1"/>
          <p:nvPr/>
        </p:nvSpPr>
        <p:spPr>
          <a:xfrm>
            <a:off x="4782185" y="455930"/>
            <a:ext cx="785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6">
                    <a:lumMod val="50000"/>
                  </a:schemeClr>
                </a:solidFill>
              </a:rPr>
              <a:t>Multivariate Analysis</a:t>
            </a:r>
          </a:p>
        </p:txBody>
      </p:sp>
      <p:pic>
        <p:nvPicPr>
          <p:cNvPr id="4" name="Picture 3" descr="Screenshot 2025-11-07 1642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145" y="1614170"/>
            <a:ext cx="9337675" cy="81413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27355" y="1714500"/>
            <a:ext cx="7346950" cy="5445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Price for one and price for two are perfectly correlated (1.00), meaning they rise and fall together.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Rating has almost no link to price or discount, showing that customer satisfaction isn’t driven by cost.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Max discount has a weak negative correlation with rating (-0.13), hinting that heavy discounts don’t always mean better reviews.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This helps analysts focus on other factors beyond price when predicting restaurant ratings.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41356" y="6792684"/>
            <a:ext cx="4606962" cy="4114800"/>
          </a:xfrm>
          <a:custGeom>
            <a:avLst/>
            <a:gdLst/>
            <a:ahLst/>
            <a:cxnLst/>
            <a:rect l="l" t="t" r="r" b="b"/>
            <a:pathLst>
              <a:path w="4606962" h="4114800">
                <a:moveTo>
                  <a:pt x="0" y="0"/>
                </a:moveTo>
                <a:lnTo>
                  <a:pt x="4606962" y="0"/>
                </a:lnTo>
                <a:lnTo>
                  <a:pt x="46069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375758" y="12663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2682097" y="852638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" name="Freeform 18"/>
          <p:cNvSpPr/>
          <p:nvPr/>
        </p:nvSpPr>
        <p:spPr>
          <a:xfrm rot="-354232">
            <a:off x="16339697" y="52982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 Box 2"/>
          <p:cNvSpPr txBox="1"/>
          <p:nvPr/>
        </p:nvSpPr>
        <p:spPr>
          <a:xfrm>
            <a:off x="958850" y="344805"/>
            <a:ext cx="5353685" cy="1301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600" b="1">
                <a:solidFill>
                  <a:schemeClr val="accent6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01700" y="1779270"/>
            <a:ext cx="12706985" cy="6394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The dataset mainly contains high user ratings, mostly between 3.5 and 5.0.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The most common rating is 4.0, showing strong user satisfaction.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Very few ratings are below 3.0, meaning only a small number of users were unhappy.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The distribution is skewed toward higher ratings, indicating overall positive feedback.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The analysis shows that users generally liked the items or recipes in the dataset.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Data visualization through graphs helped to understand rating patterns easily.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Cleaning and analyzing the data improved the accuracy and clarity of insights.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This project gave hands-on experience in data analysis and visualization tools.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Overall, the dataset reflects positive trends and helps identify what users prefer most.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41356" y="6792684"/>
            <a:ext cx="4606962" cy="4114800"/>
          </a:xfrm>
          <a:custGeom>
            <a:avLst/>
            <a:gdLst/>
            <a:ahLst/>
            <a:cxnLst/>
            <a:rect l="l" t="t" r="r" b="b"/>
            <a:pathLst>
              <a:path w="4606962" h="4114800">
                <a:moveTo>
                  <a:pt x="0" y="0"/>
                </a:moveTo>
                <a:lnTo>
                  <a:pt x="4606962" y="0"/>
                </a:lnTo>
                <a:lnTo>
                  <a:pt x="46069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375758" y="12663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2682097" y="852638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" name="Freeform 18"/>
          <p:cNvSpPr/>
          <p:nvPr/>
        </p:nvSpPr>
        <p:spPr>
          <a:xfrm rot="-354232">
            <a:off x="16339697" y="52982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 Box 3"/>
          <p:cNvSpPr txBox="1"/>
          <p:nvPr/>
        </p:nvSpPr>
        <p:spPr>
          <a:xfrm>
            <a:off x="901700" y="2305685"/>
            <a:ext cx="13730605" cy="4862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Missing Data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Datasets have incomplete records, making analysis less accurate.</a:t>
            </a: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Inconsistent Data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Variations in formats (e.g., dates, currency) can cause errors.</a:t>
            </a: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Duplicate Records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Multiple entries for the same data point can skew results.</a:t>
            </a: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Data Quality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Outliers, errors, or irrelevant information can affect insights.</a:t>
            </a: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Understanding the Data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Lack of domain knowledge makes interpreting patterns difficult.</a:t>
            </a: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Bias in Data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If the dataset isn’t representative, results may be misleading.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44270" y="938530"/>
            <a:ext cx="13624560" cy="1200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Challenges - Web Scraping &amp; Data 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1305" y="3100551"/>
            <a:ext cx="12185390" cy="32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12845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Thank You For You Attention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192841" y="-711272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614178" y="7410646"/>
            <a:ext cx="4562108" cy="3695308"/>
          </a:xfrm>
          <a:custGeom>
            <a:avLst/>
            <a:gdLst/>
            <a:ahLst/>
            <a:cxnLst/>
            <a:rect l="l" t="t" r="r" b="b"/>
            <a:pathLst>
              <a:path w="4562108" h="3695308">
                <a:moveTo>
                  <a:pt x="0" y="0"/>
                </a:moveTo>
                <a:lnTo>
                  <a:pt x="4562109" y="0"/>
                </a:lnTo>
                <a:lnTo>
                  <a:pt x="4562109" y="3695308"/>
                </a:lnTo>
                <a:lnTo>
                  <a:pt x="0" y="3695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56110">
            <a:off x="13294018" y="6029"/>
            <a:ext cx="5490655" cy="3932681"/>
          </a:xfrm>
          <a:custGeom>
            <a:avLst/>
            <a:gdLst/>
            <a:ahLst/>
            <a:cxnLst/>
            <a:rect l="l" t="t" r="r" b="b"/>
            <a:pathLst>
              <a:path w="5490655" h="3932681">
                <a:moveTo>
                  <a:pt x="0" y="0"/>
                </a:moveTo>
                <a:lnTo>
                  <a:pt x="5490654" y="0"/>
                </a:lnTo>
                <a:lnTo>
                  <a:pt x="5490654" y="3932682"/>
                </a:lnTo>
                <a:lnTo>
                  <a:pt x="0" y="3932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354232">
            <a:off x="13528707" y="6718784"/>
            <a:ext cx="1328269" cy="1449680"/>
          </a:xfrm>
          <a:custGeom>
            <a:avLst/>
            <a:gdLst/>
            <a:ahLst/>
            <a:cxnLst/>
            <a:rect l="l" t="t" r="r" b="b"/>
            <a:pathLst>
              <a:path w="1328269" h="1449680">
                <a:moveTo>
                  <a:pt x="0" y="0"/>
                </a:moveTo>
                <a:lnTo>
                  <a:pt x="1328269" y="0"/>
                </a:lnTo>
                <a:lnTo>
                  <a:pt x="1328269" y="1449680"/>
                </a:lnTo>
                <a:lnTo>
                  <a:pt x="0" y="1449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010513">
            <a:off x="5723241" y="1157532"/>
            <a:ext cx="822115" cy="897261"/>
          </a:xfrm>
          <a:custGeom>
            <a:avLst/>
            <a:gdLst/>
            <a:ahLst/>
            <a:cxnLst/>
            <a:rect l="l" t="t" r="r" b="b"/>
            <a:pathLst>
              <a:path w="822115" h="897261">
                <a:moveTo>
                  <a:pt x="0" y="0"/>
                </a:moveTo>
                <a:lnTo>
                  <a:pt x="822115" y="0"/>
                </a:lnTo>
                <a:lnTo>
                  <a:pt x="822115" y="897260"/>
                </a:lnTo>
                <a:lnTo>
                  <a:pt x="0" y="897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346650">
            <a:off x="800423" y="4578883"/>
            <a:ext cx="2119544" cy="1812210"/>
          </a:xfrm>
          <a:custGeom>
            <a:avLst/>
            <a:gdLst/>
            <a:ahLst/>
            <a:cxnLst/>
            <a:rect l="l" t="t" r="r" b="b"/>
            <a:pathLst>
              <a:path w="2119544" h="1812210">
                <a:moveTo>
                  <a:pt x="0" y="0"/>
                </a:moveTo>
                <a:lnTo>
                  <a:pt x="2119544" y="0"/>
                </a:lnTo>
                <a:lnTo>
                  <a:pt x="2119544" y="1812211"/>
                </a:lnTo>
                <a:lnTo>
                  <a:pt x="0" y="181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550519">
            <a:off x="1264018" y="2829717"/>
            <a:ext cx="805717" cy="1086971"/>
          </a:xfrm>
          <a:custGeom>
            <a:avLst/>
            <a:gdLst/>
            <a:ahLst/>
            <a:cxnLst/>
            <a:rect l="l" t="t" r="r" b="b"/>
            <a:pathLst>
              <a:path w="805717" h="1086971">
                <a:moveTo>
                  <a:pt x="0" y="0"/>
                </a:moveTo>
                <a:lnTo>
                  <a:pt x="805717" y="0"/>
                </a:lnTo>
                <a:lnTo>
                  <a:pt x="805717" y="1086971"/>
                </a:lnTo>
                <a:lnTo>
                  <a:pt x="0" y="1086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2399741" flipH="1">
            <a:off x="822149" y="1390620"/>
            <a:ext cx="737792" cy="995335"/>
          </a:xfrm>
          <a:custGeom>
            <a:avLst/>
            <a:gdLst/>
            <a:ahLst/>
            <a:cxnLst/>
            <a:rect l="l" t="t" r="r" b="b"/>
            <a:pathLst>
              <a:path w="737792" h="995335">
                <a:moveTo>
                  <a:pt x="737792" y="0"/>
                </a:moveTo>
                <a:lnTo>
                  <a:pt x="0" y="0"/>
                </a:lnTo>
                <a:lnTo>
                  <a:pt x="0" y="995335"/>
                </a:lnTo>
                <a:lnTo>
                  <a:pt x="737792" y="995335"/>
                </a:lnTo>
                <a:lnTo>
                  <a:pt x="73779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791557">
            <a:off x="10883481" y="1014068"/>
            <a:ext cx="622638" cy="899116"/>
          </a:xfrm>
          <a:custGeom>
            <a:avLst/>
            <a:gdLst/>
            <a:ahLst/>
            <a:cxnLst/>
            <a:rect l="l" t="t" r="r" b="b"/>
            <a:pathLst>
              <a:path w="622638" h="899116">
                <a:moveTo>
                  <a:pt x="0" y="0"/>
                </a:moveTo>
                <a:lnTo>
                  <a:pt x="622637" y="0"/>
                </a:lnTo>
                <a:lnTo>
                  <a:pt x="622637" y="899116"/>
                </a:lnTo>
                <a:lnTo>
                  <a:pt x="0" y="899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83726">
            <a:off x="17130264" y="7756760"/>
            <a:ext cx="1156186" cy="3003081"/>
          </a:xfrm>
          <a:custGeom>
            <a:avLst/>
            <a:gdLst/>
            <a:ahLst/>
            <a:cxnLst/>
            <a:rect l="l" t="t" r="r" b="b"/>
            <a:pathLst>
              <a:path w="1156186" h="3003081">
                <a:moveTo>
                  <a:pt x="0" y="0"/>
                </a:moveTo>
                <a:lnTo>
                  <a:pt x="1156186" y="0"/>
                </a:lnTo>
                <a:lnTo>
                  <a:pt x="1156186" y="3003080"/>
                </a:lnTo>
                <a:lnTo>
                  <a:pt x="0" y="3003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2399741" flipH="1">
            <a:off x="15780850" y="4712866"/>
            <a:ext cx="665780" cy="898186"/>
          </a:xfrm>
          <a:custGeom>
            <a:avLst/>
            <a:gdLst/>
            <a:ahLst/>
            <a:cxnLst/>
            <a:rect l="l" t="t" r="r" b="b"/>
            <a:pathLst>
              <a:path w="665780" h="898186">
                <a:moveTo>
                  <a:pt x="665780" y="0"/>
                </a:moveTo>
                <a:lnTo>
                  <a:pt x="0" y="0"/>
                </a:lnTo>
                <a:lnTo>
                  <a:pt x="0" y="898185"/>
                </a:lnTo>
                <a:lnTo>
                  <a:pt x="665780" y="898185"/>
                </a:lnTo>
                <a:lnTo>
                  <a:pt x="66578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41356" y="6792684"/>
            <a:ext cx="4606962" cy="4114800"/>
          </a:xfrm>
          <a:custGeom>
            <a:avLst/>
            <a:gdLst/>
            <a:ahLst/>
            <a:cxnLst/>
            <a:rect l="l" t="t" r="r" b="b"/>
            <a:pathLst>
              <a:path w="4606962" h="4114800">
                <a:moveTo>
                  <a:pt x="0" y="0"/>
                </a:moveTo>
                <a:lnTo>
                  <a:pt x="4606962" y="0"/>
                </a:lnTo>
                <a:lnTo>
                  <a:pt x="46069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375758" y="12663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0854567" y="763039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8133077" y="8755242"/>
            <a:ext cx="4542739" cy="4114800"/>
          </a:xfrm>
          <a:custGeom>
            <a:avLst/>
            <a:gdLst/>
            <a:ahLst/>
            <a:cxnLst/>
            <a:rect l="l" t="t" r="r" b="b"/>
            <a:pathLst>
              <a:path w="4542739" h="4114800">
                <a:moveTo>
                  <a:pt x="0" y="0"/>
                </a:moveTo>
                <a:lnTo>
                  <a:pt x="4542739" y="0"/>
                </a:lnTo>
                <a:lnTo>
                  <a:pt x="45427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1613985">
            <a:off x="16422790" y="-321010"/>
            <a:ext cx="2833306" cy="1499104"/>
          </a:xfrm>
          <a:custGeom>
            <a:avLst/>
            <a:gdLst/>
            <a:ahLst/>
            <a:cxnLst/>
            <a:rect l="l" t="t" r="r" b="b"/>
            <a:pathLst>
              <a:path w="2833306" h="1499104">
                <a:moveTo>
                  <a:pt x="0" y="0"/>
                </a:moveTo>
                <a:lnTo>
                  <a:pt x="2833306" y="0"/>
                </a:lnTo>
                <a:lnTo>
                  <a:pt x="2833306" y="1499104"/>
                </a:lnTo>
                <a:lnTo>
                  <a:pt x="0" y="14991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1785620" y="1457325"/>
            <a:ext cx="6316345" cy="8870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825"/>
              </a:lnSpc>
            </a:pP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INTODUCTION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4943801" y="10924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1239328" y="344320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883726">
            <a:off x="12384239" y="-1377309"/>
            <a:ext cx="1156186" cy="3003081"/>
          </a:xfrm>
          <a:custGeom>
            <a:avLst/>
            <a:gdLst/>
            <a:ahLst/>
            <a:cxnLst/>
            <a:rect l="l" t="t" r="r" b="b"/>
            <a:pathLst>
              <a:path w="1156186" h="3003081">
                <a:moveTo>
                  <a:pt x="0" y="0"/>
                </a:moveTo>
                <a:lnTo>
                  <a:pt x="1156186" y="0"/>
                </a:lnTo>
                <a:lnTo>
                  <a:pt x="1156186" y="3003081"/>
                </a:lnTo>
                <a:lnTo>
                  <a:pt x="0" y="30030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 Box 1"/>
          <p:cNvSpPr txBox="1"/>
          <p:nvPr/>
        </p:nvSpPr>
        <p:spPr>
          <a:xfrm>
            <a:off x="2103755" y="3276600"/>
            <a:ext cx="12541885" cy="3905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200">
                <a:solidFill>
                  <a:schemeClr val="accent6">
                    <a:lumMod val="50000"/>
                  </a:schemeClr>
                </a:solidFill>
                <a:cs typeface="+mn-lt"/>
              </a:rPr>
              <a:t>This dataset covers 800+ restaurants across Hyderabad with details like cuisine, price, rating, and discounts.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200">
                <a:solidFill>
                  <a:schemeClr val="accent6">
                    <a:lumMod val="50000"/>
                  </a:schemeClr>
                </a:solidFill>
                <a:cs typeface="+mn-lt"/>
              </a:rPr>
              <a:t>It helps analyze food trends, pricing strategies, and customer preferences in the city.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200">
                <a:solidFill>
                  <a:schemeClr val="accent6">
                    <a:lumMod val="50000"/>
                  </a:schemeClr>
                </a:solidFill>
                <a:cs typeface="+mn-lt"/>
              </a:rPr>
              <a:t>The data is diverse and well-structured, ideal for visualizations and insights.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200">
                <a:solidFill>
                  <a:schemeClr val="accent6">
                    <a:lumMod val="50000"/>
                  </a:schemeClr>
                </a:solidFill>
                <a:cs typeface="+mn-lt"/>
              </a:rPr>
              <a:t>It’s perfect for real-world business, marketing, and data analysis applications.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  <a:cs typeface="+mn-lt"/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/>
          </a:p>
        </p:txBody>
      </p:sp>
      <p:sp>
        <p:nvSpPr>
          <p:cNvPr id="32" name="Freeform 32"/>
          <p:cNvSpPr/>
          <p:nvPr/>
        </p:nvSpPr>
        <p:spPr>
          <a:xfrm rot="252835">
            <a:off x="1174115" y="447040"/>
            <a:ext cx="800100" cy="1076325"/>
          </a:xfrm>
          <a:custGeom>
            <a:avLst/>
            <a:gdLst/>
            <a:ahLst/>
            <a:cxnLst/>
            <a:rect l="l" t="t" r="r" b="b"/>
            <a:pathLst>
              <a:path w="571937" h="1076353">
                <a:moveTo>
                  <a:pt x="0" y="0"/>
                </a:moveTo>
                <a:lnTo>
                  <a:pt x="571936" y="0"/>
                </a:lnTo>
                <a:lnTo>
                  <a:pt x="571936" y="1076353"/>
                </a:lnTo>
                <a:lnTo>
                  <a:pt x="0" y="10763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41356" y="6792684"/>
            <a:ext cx="4606962" cy="4114800"/>
          </a:xfrm>
          <a:custGeom>
            <a:avLst/>
            <a:gdLst/>
            <a:ahLst/>
            <a:cxnLst/>
            <a:rect l="l" t="t" r="r" b="b"/>
            <a:pathLst>
              <a:path w="4606962" h="4114800">
                <a:moveTo>
                  <a:pt x="0" y="0"/>
                </a:moveTo>
                <a:lnTo>
                  <a:pt x="4606962" y="0"/>
                </a:lnTo>
                <a:lnTo>
                  <a:pt x="46069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1709258" y="5297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0854567" y="763039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8133077" y="8755242"/>
            <a:ext cx="4542739" cy="4114800"/>
          </a:xfrm>
          <a:custGeom>
            <a:avLst/>
            <a:gdLst/>
            <a:ahLst/>
            <a:cxnLst/>
            <a:rect l="l" t="t" r="r" b="b"/>
            <a:pathLst>
              <a:path w="4542739" h="4114800">
                <a:moveTo>
                  <a:pt x="0" y="0"/>
                </a:moveTo>
                <a:lnTo>
                  <a:pt x="4542739" y="0"/>
                </a:lnTo>
                <a:lnTo>
                  <a:pt x="45427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1613985">
            <a:off x="16422790" y="-321010"/>
            <a:ext cx="2833306" cy="1499104"/>
          </a:xfrm>
          <a:custGeom>
            <a:avLst/>
            <a:gdLst/>
            <a:ahLst/>
            <a:cxnLst/>
            <a:rect l="l" t="t" r="r" b="b"/>
            <a:pathLst>
              <a:path w="2833306" h="1499104">
                <a:moveTo>
                  <a:pt x="0" y="0"/>
                </a:moveTo>
                <a:lnTo>
                  <a:pt x="2833306" y="0"/>
                </a:lnTo>
                <a:lnTo>
                  <a:pt x="2833306" y="1499104"/>
                </a:lnTo>
                <a:lnTo>
                  <a:pt x="0" y="14991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4943801" y="10924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1239328" y="344320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883726">
            <a:off x="12384239" y="-1377309"/>
            <a:ext cx="1156186" cy="3003081"/>
          </a:xfrm>
          <a:custGeom>
            <a:avLst/>
            <a:gdLst/>
            <a:ahLst/>
            <a:cxnLst/>
            <a:rect l="l" t="t" r="r" b="b"/>
            <a:pathLst>
              <a:path w="1156186" h="3003081">
                <a:moveTo>
                  <a:pt x="0" y="0"/>
                </a:moveTo>
                <a:lnTo>
                  <a:pt x="1156186" y="0"/>
                </a:lnTo>
                <a:lnTo>
                  <a:pt x="1156186" y="3003081"/>
                </a:lnTo>
                <a:lnTo>
                  <a:pt x="0" y="30030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343085">
            <a:off x="13492905" y="8094535"/>
            <a:ext cx="653579" cy="557325"/>
          </a:xfrm>
          <a:custGeom>
            <a:avLst/>
            <a:gdLst/>
            <a:ahLst/>
            <a:cxnLst/>
            <a:rect l="l" t="t" r="r" b="b"/>
            <a:pathLst>
              <a:path w="653579" h="557325">
                <a:moveTo>
                  <a:pt x="0" y="0"/>
                </a:moveTo>
                <a:lnTo>
                  <a:pt x="653579" y="0"/>
                </a:lnTo>
                <a:lnTo>
                  <a:pt x="653579" y="557325"/>
                </a:lnTo>
                <a:lnTo>
                  <a:pt x="0" y="557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 Box 2"/>
          <p:cNvSpPr txBox="1"/>
          <p:nvPr/>
        </p:nvSpPr>
        <p:spPr>
          <a:xfrm>
            <a:off x="2251710" y="587375"/>
            <a:ext cx="8827135" cy="1385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8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Business Problem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019300" y="1972310"/>
            <a:ext cx="14086205" cy="5736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600">
                <a:solidFill>
                  <a:schemeClr val="accent6">
                    <a:lumMod val="50000"/>
                  </a:schemeClr>
                </a:solidFill>
              </a:rPr>
              <a:t>Hyderabad’s restaurant scene is highly competitive with diverse cuisines, pricing, and offers.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600">
                <a:solidFill>
                  <a:schemeClr val="accent6">
                    <a:lumMod val="50000"/>
                  </a:schemeClr>
                </a:solidFill>
              </a:rPr>
              <a:t>Restaurants struggle to attract customers while balancing cost, quality, and discounts.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600">
                <a:solidFill>
                  <a:schemeClr val="accent6">
                    <a:lumMod val="50000"/>
                  </a:schemeClr>
                </a:solidFill>
              </a:rPr>
              <a:t>Understanding what drives customer ratings and preferences is key to success.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600">
                <a:solidFill>
                  <a:schemeClr val="accent6">
                    <a:lumMod val="50000"/>
                  </a:schemeClr>
                </a:solidFill>
              </a:rPr>
              <a:t>This dataset helps analyze trends in pricing, location, cuisine, and discount strategies.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600">
                <a:solidFill>
                  <a:schemeClr val="accent6">
                    <a:lumMod val="50000"/>
                  </a:schemeClr>
                </a:solidFill>
              </a:rPr>
              <a:t>Insights can guide better marketing, menu planning, and customer targeting decisions.</a:t>
            </a:r>
            <a:endParaRPr lang="en-US" altLang="en-US" sz="3600"/>
          </a:p>
          <a:p>
            <a:endParaRPr 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1709258" y="5297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0854567" y="763039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4943801" y="10924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1239328" y="344320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343085">
            <a:off x="13492905" y="8094535"/>
            <a:ext cx="653579" cy="557325"/>
          </a:xfrm>
          <a:custGeom>
            <a:avLst/>
            <a:gdLst/>
            <a:ahLst/>
            <a:cxnLst/>
            <a:rect l="l" t="t" r="r" b="b"/>
            <a:pathLst>
              <a:path w="653579" h="557325">
                <a:moveTo>
                  <a:pt x="0" y="0"/>
                </a:moveTo>
                <a:lnTo>
                  <a:pt x="653579" y="0"/>
                </a:lnTo>
                <a:lnTo>
                  <a:pt x="653579" y="557325"/>
                </a:lnTo>
                <a:lnTo>
                  <a:pt x="0" y="55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 Box 2"/>
          <p:cNvSpPr txBox="1"/>
          <p:nvPr/>
        </p:nvSpPr>
        <p:spPr>
          <a:xfrm>
            <a:off x="2251710" y="587375"/>
            <a:ext cx="8827135" cy="1385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IN" sz="8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Objective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019300" y="1972310"/>
            <a:ext cx="14086205" cy="5736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analyze the rating patterns of items or recipes in the dataset.</a:t>
            </a: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understand user preferences based on rating distribution.</a:t>
            </a:r>
          </a:p>
          <a:p>
            <a:pPr marL="457200" indent="-4572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identify the most common rating range and overall satisfaction level.</a:t>
            </a:r>
          </a:p>
          <a:p>
            <a:pPr marL="457200" indent="-4572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detect any negative feedback or low-rated items for improvement.</a:t>
            </a:r>
          </a:p>
          <a:p>
            <a:pPr marL="457200" indent="-4572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visualize the data using charts like histograms and heatmaps for better understanding.</a:t>
            </a:r>
          </a:p>
          <a:p>
            <a:pPr marL="457200" indent="-4572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learn and apply basic data analysis steps such as cleaning, grouping, and summarizing data.</a:t>
            </a:r>
          </a:p>
          <a:p>
            <a:pPr marL="457200" indent="-4572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draw meaningful insights that can help in improving item quality or user experience.</a:t>
            </a:r>
          </a:p>
          <a:p>
            <a:pPr marL="571500" indent="-571500">
              <a:buFont typeface="Wingdings" panose="05000000000000000000" charset="0"/>
              <a:buChar char="§"/>
            </a:pPr>
            <a:endParaRPr lang="en-US" altLang="en-US" sz="36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develop beginner-level analytical and visualization skills using real-world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5815" y="-31453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910095">
            <a:off x="5840540" y="751732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05928" y="5900968"/>
            <a:ext cx="6276029" cy="3295420"/>
          </a:xfrm>
          <a:custGeom>
            <a:avLst/>
            <a:gdLst/>
            <a:ahLst/>
            <a:cxnLst/>
            <a:rect l="l" t="t" r="r" b="b"/>
            <a:pathLst>
              <a:path w="8384309" h="4380802">
                <a:moveTo>
                  <a:pt x="0" y="0"/>
                </a:moveTo>
                <a:lnTo>
                  <a:pt x="8384309" y="0"/>
                </a:lnTo>
                <a:lnTo>
                  <a:pt x="8384309" y="4380802"/>
                </a:lnTo>
                <a:lnTo>
                  <a:pt x="0" y="438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220537" y="370401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1448372" y="1500571"/>
            <a:ext cx="1306147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30"/>
              </a:lnSpc>
            </a:pPr>
            <a:r>
              <a:rPr lang="en-US" sz="7645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Getting Response from website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4846" y="5900968"/>
            <a:ext cx="340821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</a:pPr>
            <a:endParaRPr lang="en-US" sz="2600" spc="101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5" name="Freeform 25"/>
          <p:cNvSpPr/>
          <p:nvPr/>
        </p:nvSpPr>
        <p:spPr>
          <a:xfrm rot="1298795">
            <a:off x="8868513" y="518787"/>
            <a:ext cx="706230" cy="1019826"/>
          </a:xfrm>
          <a:custGeom>
            <a:avLst/>
            <a:gdLst/>
            <a:ahLst/>
            <a:cxnLst/>
            <a:rect l="l" t="t" r="r" b="b"/>
            <a:pathLst>
              <a:path w="706230" h="1019826">
                <a:moveTo>
                  <a:pt x="0" y="0"/>
                </a:moveTo>
                <a:lnTo>
                  <a:pt x="706230" y="0"/>
                </a:lnTo>
                <a:lnTo>
                  <a:pt x="706230" y="1019826"/>
                </a:lnTo>
                <a:lnTo>
                  <a:pt x="0" y="1019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-4073886">
            <a:off x="1280889" y="8533287"/>
            <a:ext cx="706230" cy="1019826"/>
          </a:xfrm>
          <a:custGeom>
            <a:avLst/>
            <a:gdLst/>
            <a:ahLst/>
            <a:cxnLst/>
            <a:rect l="l" t="t" r="r" b="b"/>
            <a:pathLst>
              <a:path w="706230" h="1019826">
                <a:moveTo>
                  <a:pt x="0" y="0"/>
                </a:moveTo>
                <a:lnTo>
                  <a:pt x="706230" y="0"/>
                </a:lnTo>
                <a:lnTo>
                  <a:pt x="706230" y="1019826"/>
                </a:lnTo>
                <a:lnTo>
                  <a:pt x="0" y="1019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1099339">
            <a:off x="12690195" y="5188377"/>
            <a:ext cx="743708" cy="811687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9" y="0"/>
                </a:lnTo>
                <a:lnTo>
                  <a:pt x="743709" y="811687"/>
                </a:lnTo>
                <a:lnTo>
                  <a:pt x="0" y="811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335821">
            <a:off x="14545594" y="945826"/>
            <a:ext cx="743708" cy="811687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8" y="0"/>
                </a:lnTo>
                <a:lnTo>
                  <a:pt x="743708" y="811687"/>
                </a:lnTo>
                <a:lnTo>
                  <a:pt x="0" y="811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 rot="-1080789">
            <a:off x="934554" y="4700000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49" y="0"/>
                </a:lnTo>
                <a:lnTo>
                  <a:pt x="907349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 rot="-1857780" flipH="1">
            <a:off x="6544071" y="8738634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829011" y="0"/>
                </a:moveTo>
                <a:lnTo>
                  <a:pt x="0" y="0"/>
                </a:lnTo>
                <a:lnTo>
                  <a:pt x="0" y="2153277"/>
                </a:lnTo>
                <a:lnTo>
                  <a:pt x="829011" y="2153277"/>
                </a:lnTo>
                <a:lnTo>
                  <a:pt x="829011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 rot="252835">
            <a:off x="724978" y="990600"/>
            <a:ext cx="571937" cy="1076353"/>
          </a:xfrm>
          <a:custGeom>
            <a:avLst/>
            <a:gdLst/>
            <a:ahLst/>
            <a:cxnLst/>
            <a:rect l="l" t="t" r="r" b="b"/>
            <a:pathLst>
              <a:path w="571937" h="1076353">
                <a:moveTo>
                  <a:pt x="0" y="0"/>
                </a:moveTo>
                <a:lnTo>
                  <a:pt x="571936" y="0"/>
                </a:lnTo>
                <a:lnTo>
                  <a:pt x="571936" y="1076353"/>
                </a:lnTo>
                <a:lnTo>
                  <a:pt x="0" y="1076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-1219200" y="2574290"/>
            <a:ext cx="14033500" cy="12071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114800" lvl="8" indent="-457200" algn="l">
              <a:lnSpc>
                <a:spcPts val="3640"/>
              </a:lnSpc>
              <a:buFont typeface="Wingdings" panose="05000000000000000000" charset="0"/>
              <a:buChar char="§"/>
            </a:pPr>
            <a:r>
              <a:rPr lang="en-US" altLang="en-US" sz="26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Fetched the webpage successfully using requests .</a:t>
            </a:r>
          </a:p>
          <a:p>
            <a:pPr marL="4114800" lvl="8" indent="-457200" algn="l">
              <a:lnSpc>
                <a:spcPts val="3640"/>
              </a:lnSpc>
              <a:buFont typeface="Wingdings" panose="05000000000000000000" charset="0"/>
              <a:buChar char="§"/>
            </a:pPr>
            <a:r>
              <a:rPr lang="en-US" altLang="en-US" sz="26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Parsed HTML content with BeautifulSoup .</a:t>
            </a:r>
            <a:r>
              <a:rPr lang="en-US" sz="26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   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13591" y="3817770"/>
            <a:ext cx="259502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endParaRPr lang="en-US" sz="230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10812" y="1485331"/>
            <a:ext cx="387628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</a:pPr>
            <a:endParaRPr lang="en-US" sz="2600" spc="101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302255" y="5745195"/>
            <a:ext cx="264639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</a:pPr>
            <a:endParaRPr lang="en-US" sz="2600" spc="101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pic>
        <p:nvPicPr>
          <p:cNvPr id="5" name="Picture 4" descr="Screenshot 2025-11-06 2256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6480" y="4000500"/>
            <a:ext cx="10362565" cy="497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"/>
          <p:cNvGrpSpPr/>
          <p:nvPr/>
        </p:nvGrpSpPr>
        <p:grpSpPr>
          <a:xfrm>
            <a:off x="743585" y="4320540"/>
            <a:ext cx="16711930" cy="5859145"/>
            <a:chOff x="0" y="0"/>
            <a:chExt cx="1038995" cy="1120737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1038995" cy="1120737"/>
            </a:xfrm>
            <a:custGeom>
              <a:avLst/>
              <a:gdLst/>
              <a:ahLst/>
              <a:cxnLst/>
              <a:rect l="l" t="t" r="r" b="b"/>
              <a:pathLst>
                <a:path w="1038995" h="1120737">
                  <a:moveTo>
                    <a:pt x="100087" y="0"/>
                  </a:moveTo>
                  <a:lnTo>
                    <a:pt x="938908" y="0"/>
                  </a:lnTo>
                  <a:cubicBezTo>
                    <a:pt x="965453" y="0"/>
                    <a:pt x="990910" y="10545"/>
                    <a:pt x="1009680" y="29315"/>
                  </a:cubicBezTo>
                  <a:cubicBezTo>
                    <a:pt x="1028450" y="48085"/>
                    <a:pt x="1038995" y="73543"/>
                    <a:pt x="1038995" y="100087"/>
                  </a:cubicBezTo>
                  <a:lnTo>
                    <a:pt x="1038995" y="1020650"/>
                  </a:lnTo>
                  <a:cubicBezTo>
                    <a:pt x="1038995" y="1047194"/>
                    <a:pt x="1028450" y="1072652"/>
                    <a:pt x="1009680" y="1091422"/>
                  </a:cubicBezTo>
                  <a:cubicBezTo>
                    <a:pt x="990910" y="1110192"/>
                    <a:pt x="965453" y="1120737"/>
                    <a:pt x="938908" y="1120737"/>
                  </a:cubicBezTo>
                  <a:lnTo>
                    <a:pt x="100087" y="1120737"/>
                  </a:lnTo>
                  <a:cubicBezTo>
                    <a:pt x="44811" y="1120737"/>
                    <a:pt x="0" y="1075926"/>
                    <a:pt x="0" y="1020650"/>
                  </a:cubicBezTo>
                  <a:lnTo>
                    <a:pt x="0" y="100087"/>
                  </a:lnTo>
                  <a:cubicBezTo>
                    <a:pt x="0" y="73543"/>
                    <a:pt x="10545" y="48085"/>
                    <a:pt x="29315" y="29315"/>
                  </a:cubicBezTo>
                  <a:cubicBezTo>
                    <a:pt x="48085" y="10545"/>
                    <a:pt x="73543" y="0"/>
                    <a:pt x="100087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723E1C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4"/>
            <p:cNvSpPr txBox="1"/>
            <p:nvPr/>
          </p:nvSpPr>
          <p:spPr>
            <a:xfrm>
              <a:off x="0" y="-38100"/>
              <a:ext cx="1038995" cy="1158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7" name="TextBox 18"/>
          <p:cNvSpPr txBox="1"/>
          <p:nvPr/>
        </p:nvSpPr>
        <p:spPr>
          <a:xfrm>
            <a:off x="2317509" y="1184600"/>
            <a:ext cx="1342515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820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Scraping Data From website </a:t>
            </a:r>
          </a:p>
        </p:txBody>
      </p:sp>
      <p:sp>
        <p:nvSpPr>
          <p:cNvPr id="48" name="TextBox 19"/>
          <p:cNvSpPr txBox="1"/>
          <p:nvPr/>
        </p:nvSpPr>
        <p:spPr>
          <a:xfrm>
            <a:off x="3377565" y="2530475"/>
            <a:ext cx="12365355" cy="16789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115"/>
              </a:lnSpc>
            </a:pP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I selected </a:t>
            </a:r>
            <a:r>
              <a:rPr lang="en-US" sz="2940" b="1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Hyderabad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  from the website for data scraping. </a:t>
            </a:r>
          </a:p>
          <a:p>
            <a:pPr algn="l">
              <a:lnSpc>
                <a:spcPts val="4115"/>
              </a:lnSpc>
            </a:pPr>
            <a:r>
              <a:rPr lang="en-US" altLang="en-US" sz="2940" b="1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Hyderabad’s</a:t>
            </a:r>
            <a:r>
              <a:rPr lang="en-US" altLang="en-US" sz="294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 vibrant food culture and concentration of top-rated restaurants made it a strategic choice for scraping dining data.</a:t>
            </a:r>
          </a:p>
        </p:txBody>
      </p:sp>
      <p:sp>
        <p:nvSpPr>
          <p:cNvPr id="49" name="Freeform 20"/>
          <p:cNvSpPr/>
          <p:nvPr/>
        </p:nvSpPr>
        <p:spPr>
          <a:xfrm>
            <a:off x="709257" y="1616048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0" name="Freeform 21"/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1" name="Freeform 22"/>
          <p:cNvSpPr/>
          <p:nvPr/>
        </p:nvSpPr>
        <p:spPr>
          <a:xfrm rot="2476717">
            <a:off x="15557088" y="588941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5" name="TextBox 26"/>
          <p:cNvSpPr txBox="1"/>
          <p:nvPr/>
        </p:nvSpPr>
        <p:spPr>
          <a:xfrm>
            <a:off x="7310173" y="6999966"/>
            <a:ext cx="3687208" cy="3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endParaRPr lang="en-US" sz="234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57" name="Freeform 28"/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8" name="Freeform 29"/>
          <p:cNvSpPr/>
          <p:nvPr/>
        </p:nvSpPr>
        <p:spPr>
          <a:xfrm rot="21245768">
            <a:off x="951288" y="3433610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9" name="Freeform 30"/>
          <p:cNvSpPr/>
          <p:nvPr/>
        </p:nvSpPr>
        <p:spPr>
          <a:xfrm rot="744561">
            <a:off x="16846334" y="559212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0" name="TextBox 26"/>
          <p:cNvSpPr txBox="1"/>
          <p:nvPr/>
        </p:nvSpPr>
        <p:spPr>
          <a:xfrm>
            <a:off x="7462573" y="7152366"/>
            <a:ext cx="3687208" cy="3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endParaRPr lang="en-US" sz="234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0945" y="4507230"/>
            <a:ext cx="4662805" cy="6038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Hyderabad (Raw data)</a:t>
            </a:r>
            <a:endParaRPr lang="en-IN" sz="3200" b="1" dirty="0"/>
          </a:p>
        </p:txBody>
      </p:sp>
      <p:pic>
        <p:nvPicPr>
          <p:cNvPr id="4" name="Picture 3" descr="Screenshot 2025-11-07 1009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345" y="5499100"/>
            <a:ext cx="14227810" cy="38061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119600" y="152146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03213" y="308689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567483" y="704581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199485" y="704581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082873" y="-197609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1222565" y="136497"/>
            <a:ext cx="5903284" cy="4418581"/>
          </a:xfrm>
          <a:custGeom>
            <a:avLst/>
            <a:gdLst/>
            <a:ahLst/>
            <a:cxnLst/>
            <a:rect l="l" t="t" r="r" b="b"/>
            <a:pathLst>
              <a:path w="6454657" h="5228272">
                <a:moveTo>
                  <a:pt x="0" y="0"/>
                </a:moveTo>
                <a:lnTo>
                  <a:pt x="6454657" y="0"/>
                </a:lnTo>
                <a:lnTo>
                  <a:pt x="6454657" y="5228272"/>
                </a:lnTo>
                <a:lnTo>
                  <a:pt x="0" y="5228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222187" y="-190563"/>
            <a:ext cx="6625122" cy="5072702"/>
          </a:xfrm>
          <a:custGeom>
            <a:avLst/>
            <a:gdLst/>
            <a:ahLst/>
            <a:cxnLst/>
            <a:rect l="l" t="t" r="r" b="b"/>
            <a:pathLst>
              <a:path w="7086227" h="5722128">
                <a:moveTo>
                  <a:pt x="0" y="0"/>
                </a:moveTo>
                <a:lnTo>
                  <a:pt x="7086227" y="0"/>
                </a:lnTo>
                <a:lnTo>
                  <a:pt x="7086227" y="5722128"/>
                </a:lnTo>
                <a:lnTo>
                  <a:pt x="0" y="572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3151825">
            <a:off x="4950352" y="985114"/>
            <a:ext cx="1116966" cy="952467"/>
          </a:xfrm>
          <a:custGeom>
            <a:avLst/>
            <a:gdLst/>
            <a:ahLst/>
            <a:cxnLst/>
            <a:rect l="l" t="t" r="r" b="b"/>
            <a:pathLst>
              <a:path w="1116966" h="952467">
                <a:moveTo>
                  <a:pt x="0" y="0"/>
                </a:moveTo>
                <a:lnTo>
                  <a:pt x="1116966" y="0"/>
                </a:lnTo>
                <a:lnTo>
                  <a:pt x="1116966" y="952467"/>
                </a:lnTo>
                <a:lnTo>
                  <a:pt x="0" y="952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2832478" y="2946373"/>
            <a:ext cx="12033384" cy="7125159"/>
            <a:chOff x="0" y="0"/>
            <a:chExt cx="1626643" cy="1306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26643" cy="1306469"/>
            </a:xfrm>
            <a:custGeom>
              <a:avLst/>
              <a:gdLst/>
              <a:ahLst/>
              <a:cxnLst/>
              <a:rect l="l" t="t" r="r" b="b"/>
              <a:pathLst>
                <a:path w="1626643" h="1306469">
                  <a:moveTo>
                    <a:pt x="63929" y="0"/>
                  </a:moveTo>
                  <a:lnTo>
                    <a:pt x="1562714" y="0"/>
                  </a:lnTo>
                  <a:cubicBezTo>
                    <a:pt x="1598021" y="0"/>
                    <a:pt x="1626643" y="28622"/>
                    <a:pt x="1626643" y="63929"/>
                  </a:cubicBezTo>
                  <a:lnTo>
                    <a:pt x="1626643" y="1242539"/>
                  </a:lnTo>
                  <a:cubicBezTo>
                    <a:pt x="1626643" y="1277847"/>
                    <a:pt x="1598021" y="1306469"/>
                    <a:pt x="1562714" y="1306469"/>
                  </a:cubicBezTo>
                  <a:lnTo>
                    <a:pt x="63929" y="1306469"/>
                  </a:lnTo>
                  <a:cubicBezTo>
                    <a:pt x="28622" y="1306469"/>
                    <a:pt x="0" y="1277847"/>
                    <a:pt x="0" y="1242539"/>
                  </a:cubicBezTo>
                  <a:lnTo>
                    <a:pt x="0" y="63929"/>
                  </a:lnTo>
                  <a:cubicBezTo>
                    <a:pt x="0" y="28622"/>
                    <a:pt x="28622" y="0"/>
                    <a:pt x="63929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99552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26643" cy="1344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065814" y="1429205"/>
            <a:ext cx="7881671" cy="1140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847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Tools Used</a:t>
            </a:r>
          </a:p>
        </p:txBody>
      </p:sp>
      <p:sp>
        <p:nvSpPr>
          <p:cNvPr id="19" name="Freeform 19"/>
          <p:cNvSpPr/>
          <p:nvPr/>
        </p:nvSpPr>
        <p:spPr>
          <a:xfrm rot="541485">
            <a:off x="15988096" y="7258755"/>
            <a:ext cx="859453" cy="1414998"/>
          </a:xfrm>
          <a:custGeom>
            <a:avLst/>
            <a:gdLst/>
            <a:ahLst/>
            <a:cxnLst/>
            <a:rect l="l" t="t" r="r" b="b"/>
            <a:pathLst>
              <a:path w="730659" h="985712">
                <a:moveTo>
                  <a:pt x="0" y="0"/>
                </a:moveTo>
                <a:lnTo>
                  <a:pt x="730659" y="0"/>
                </a:lnTo>
                <a:lnTo>
                  <a:pt x="730659" y="985712"/>
                </a:lnTo>
                <a:lnTo>
                  <a:pt x="0" y="985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441016" flipH="1">
            <a:off x="807465" y="7462749"/>
            <a:ext cx="874929" cy="1331089"/>
          </a:xfrm>
          <a:custGeom>
            <a:avLst/>
            <a:gdLst/>
            <a:ahLst/>
            <a:cxnLst/>
            <a:rect l="l" t="t" r="r" b="b"/>
            <a:pathLst>
              <a:path w="730659" h="985712">
                <a:moveTo>
                  <a:pt x="730659" y="0"/>
                </a:moveTo>
                <a:lnTo>
                  <a:pt x="0" y="0"/>
                </a:lnTo>
                <a:lnTo>
                  <a:pt x="0" y="985712"/>
                </a:lnTo>
                <a:lnTo>
                  <a:pt x="730659" y="985712"/>
                </a:lnTo>
                <a:lnTo>
                  <a:pt x="73065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 rot="1099339">
            <a:off x="3233016" y="3073687"/>
            <a:ext cx="743708" cy="811687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8" y="0"/>
                </a:lnTo>
                <a:lnTo>
                  <a:pt x="743708" y="811687"/>
                </a:lnTo>
                <a:lnTo>
                  <a:pt x="0" y="8116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1821291">
            <a:off x="14483637" y="6831802"/>
            <a:ext cx="1039153" cy="1075870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9" y="0"/>
                </a:lnTo>
                <a:lnTo>
                  <a:pt x="743709" y="811686"/>
                </a:lnTo>
                <a:lnTo>
                  <a:pt x="0" y="8116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056602" y="4711354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20" y="0"/>
                </a:lnTo>
                <a:lnTo>
                  <a:pt x="1289020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084" name="Picture 12" descr="Beautiful Soup 4 | Fun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780155"/>
            <a:ext cx="3042920" cy="11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gEx - Transformation Services | openHA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5509260"/>
            <a:ext cx="31877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7302500"/>
            <a:ext cx="3168650" cy="1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0" y="3856355"/>
            <a:ext cx="3722370" cy="117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Matplotlib Logo &amp; Brand Assets (SVG ...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5600700"/>
            <a:ext cx="34639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iting and logo — seaborn 0.13.2 ...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70" y="7429500"/>
            <a:ext cx="356108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201525" y="7452809"/>
            <a:ext cx="6239333" cy="5038261"/>
          </a:xfrm>
          <a:custGeom>
            <a:avLst/>
            <a:gdLst/>
            <a:ahLst/>
            <a:cxnLst/>
            <a:rect l="l" t="t" r="r" b="b"/>
            <a:pathLst>
              <a:path w="6239333" h="5038261">
                <a:moveTo>
                  <a:pt x="0" y="0"/>
                </a:moveTo>
                <a:lnTo>
                  <a:pt x="6239333" y="0"/>
                </a:lnTo>
                <a:lnTo>
                  <a:pt x="6239333" y="5038261"/>
                </a:lnTo>
                <a:lnTo>
                  <a:pt x="0" y="5038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3733800" y="4109720"/>
            <a:ext cx="12569825" cy="4566285"/>
            <a:chOff x="0" y="0"/>
            <a:chExt cx="1038995" cy="11207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8995" cy="1120737"/>
            </a:xfrm>
            <a:custGeom>
              <a:avLst/>
              <a:gdLst/>
              <a:ahLst/>
              <a:cxnLst/>
              <a:rect l="l" t="t" r="r" b="b"/>
              <a:pathLst>
                <a:path w="1038995" h="1120737">
                  <a:moveTo>
                    <a:pt x="100087" y="0"/>
                  </a:moveTo>
                  <a:lnTo>
                    <a:pt x="938908" y="0"/>
                  </a:lnTo>
                  <a:cubicBezTo>
                    <a:pt x="965453" y="0"/>
                    <a:pt x="990910" y="10545"/>
                    <a:pt x="1009680" y="29315"/>
                  </a:cubicBezTo>
                  <a:cubicBezTo>
                    <a:pt x="1028450" y="48085"/>
                    <a:pt x="1038995" y="73543"/>
                    <a:pt x="1038995" y="100087"/>
                  </a:cubicBezTo>
                  <a:lnTo>
                    <a:pt x="1038995" y="1020650"/>
                  </a:lnTo>
                  <a:cubicBezTo>
                    <a:pt x="1038995" y="1047194"/>
                    <a:pt x="1028450" y="1072652"/>
                    <a:pt x="1009680" y="1091422"/>
                  </a:cubicBezTo>
                  <a:cubicBezTo>
                    <a:pt x="990910" y="1110192"/>
                    <a:pt x="965453" y="1120737"/>
                    <a:pt x="938908" y="1120737"/>
                  </a:cubicBezTo>
                  <a:lnTo>
                    <a:pt x="100087" y="1120737"/>
                  </a:lnTo>
                  <a:cubicBezTo>
                    <a:pt x="44811" y="1120737"/>
                    <a:pt x="0" y="1075926"/>
                    <a:pt x="0" y="1020650"/>
                  </a:cubicBezTo>
                  <a:lnTo>
                    <a:pt x="0" y="100087"/>
                  </a:lnTo>
                  <a:cubicBezTo>
                    <a:pt x="0" y="73543"/>
                    <a:pt x="10545" y="48085"/>
                    <a:pt x="29315" y="29315"/>
                  </a:cubicBezTo>
                  <a:cubicBezTo>
                    <a:pt x="48085" y="10545"/>
                    <a:pt x="73543" y="0"/>
                    <a:pt x="100087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723E1C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38995" cy="1158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317509" y="1184600"/>
            <a:ext cx="1342515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820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Data Cleaning </a:t>
            </a:r>
          </a:p>
        </p:txBody>
      </p:sp>
      <p:sp>
        <p:nvSpPr>
          <p:cNvPr id="20" name="Freeform 20"/>
          <p:cNvSpPr/>
          <p:nvPr/>
        </p:nvSpPr>
        <p:spPr>
          <a:xfrm>
            <a:off x="709257" y="1616048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2476717">
            <a:off x="15557088" y="588941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 rot="2476717">
            <a:off x="6444834" y="8942542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0" y="0"/>
                </a:moveTo>
                <a:lnTo>
                  <a:pt x="557424" y="0"/>
                </a:lnTo>
                <a:lnTo>
                  <a:pt x="557424" y="752006"/>
                </a:lnTo>
                <a:lnTo>
                  <a:pt x="0" y="752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18485959">
            <a:off x="15019983" y="8895301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4144010" y="4526915"/>
            <a:ext cx="11880215" cy="38760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>
              <a:buFont typeface="+mj-lt"/>
              <a:buNone/>
            </a:pPr>
            <a:endParaRPr 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Restaurant </a:t>
            </a: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_</a:t>
            </a: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Name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-  Displays the name of the restaurant 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Restaurant </a:t>
            </a: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_</a:t>
            </a: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Style 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- Indicates the cuisine or style of the restaurant 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Price</a:t>
            </a: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_per_one </a:t>
            </a: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- 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Represents the price range of the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restaurant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for one item.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Price_per_two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Represents price range of the of the restaurent for two items.</a:t>
            </a:r>
            <a:endParaRPr 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Discount  - 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Shows available discounts offered by the restaurant .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Max_Discount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Represents the maximum discounts offered by the restaurents.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Rating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Reflects customer satisfaction based on food,service and overall experience.</a:t>
            </a:r>
            <a:endParaRPr 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Locality</a:t>
            </a: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Specifies the 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particular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region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in a city or town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. 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City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Indicates the specified region.</a:t>
            </a:r>
            <a:endParaRPr lang="en-US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endParaRPr lang="en-US" sz="240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8" name="Freeform 28"/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 rot="21245768">
            <a:off x="951288" y="3433610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 rot="744561">
            <a:off x="16846334" y="559212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3442606" y="2501773"/>
            <a:ext cx="12581717" cy="995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After</a:t>
            </a:r>
            <a:r>
              <a:rPr lang="en-US" sz="1800" dirty="0"/>
              <a:t> 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performing web</a:t>
            </a:r>
            <a:r>
              <a:rPr lang="en-US" sz="1800" dirty="0"/>
              <a:t>  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scraping</a:t>
            </a:r>
            <a:r>
              <a:rPr lang="en-US" sz="1800" dirty="0"/>
              <a:t>, 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I compiled a dataset</a:t>
            </a:r>
            <a:r>
              <a:rPr lang="en-US" sz="1800" dirty="0"/>
              <a:t>  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containing 887</a:t>
            </a:r>
            <a:r>
              <a:rPr lang="en-US" sz="294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 restaurants 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records , each described by 9</a:t>
            </a:r>
            <a:r>
              <a:rPr lang="en-US" sz="294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 distinct columns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.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7467600" y="4262755"/>
            <a:ext cx="10241280" cy="5734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3200" dirty="0">
                <a:solidFill>
                  <a:srgbClr val="995529"/>
                </a:solidFill>
                <a:latin typeface="Lilita One" panose="02000000000000000000"/>
                <a:sym typeface="Lilita One" panose="02000000000000000000"/>
              </a:rPr>
              <a:t>COLUMNS</a:t>
            </a:r>
            <a:endParaRPr lang="en-IN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41356" y="6792684"/>
            <a:ext cx="4606962" cy="4114800"/>
          </a:xfrm>
          <a:custGeom>
            <a:avLst/>
            <a:gdLst/>
            <a:ahLst/>
            <a:cxnLst/>
            <a:rect l="l" t="t" r="r" b="b"/>
            <a:pathLst>
              <a:path w="4606962" h="4114800">
                <a:moveTo>
                  <a:pt x="0" y="0"/>
                </a:moveTo>
                <a:lnTo>
                  <a:pt x="4606962" y="0"/>
                </a:lnTo>
                <a:lnTo>
                  <a:pt x="46069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375758" y="12663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0854567" y="763039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8133077" y="8755242"/>
            <a:ext cx="4542739" cy="4114800"/>
          </a:xfrm>
          <a:custGeom>
            <a:avLst/>
            <a:gdLst/>
            <a:ahLst/>
            <a:cxnLst/>
            <a:rect l="l" t="t" r="r" b="b"/>
            <a:pathLst>
              <a:path w="4542739" h="4114800">
                <a:moveTo>
                  <a:pt x="0" y="0"/>
                </a:moveTo>
                <a:lnTo>
                  <a:pt x="4542739" y="0"/>
                </a:lnTo>
                <a:lnTo>
                  <a:pt x="45427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1613985">
            <a:off x="16422790" y="-321010"/>
            <a:ext cx="2833306" cy="1499104"/>
          </a:xfrm>
          <a:custGeom>
            <a:avLst/>
            <a:gdLst/>
            <a:ahLst/>
            <a:cxnLst/>
            <a:rect l="l" t="t" r="r" b="b"/>
            <a:pathLst>
              <a:path w="2833306" h="1499104">
                <a:moveTo>
                  <a:pt x="0" y="0"/>
                </a:moveTo>
                <a:lnTo>
                  <a:pt x="2833306" y="0"/>
                </a:lnTo>
                <a:lnTo>
                  <a:pt x="2833306" y="1499104"/>
                </a:lnTo>
                <a:lnTo>
                  <a:pt x="0" y="14991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2059940" y="842010"/>
            <a:ext cx="7812405" cy="6807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825"/>
              </a:lnSpc>
            </a:pPr>
            <a:r>
              <a:rPr lang="en-US" sz="60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Data Cleaning steps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4943801" y="10924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1239328" y="344320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883726">
            <a:off x="12384239" y="-1377309"/>
            <a:ext cx="1156186" cy="3003081"/>
          </a:xfrm>
          <a:custGeom>
            <a:avLst/>
            <a:gdLst/>
            <a:ahLst/>
            <a:cxnLst/>
            <a:rect l="l" t="t" r="r" b="b"/>
            <a:pathLst>
              <a:path w="1156186" h="3003081">
                <a:moveTo>
                  <a:pt x="0" y="0"/>
                </a:moveTo>
                <a:lnTo>
                  <a:pt x="1156186" y="0"/>
                </a:lnTo>
                <a:lnTo>
                  <a:pt x="1156186" y="3003081"/>
                </a:lnTo>
                <a:lnTo>
                  <a:pt x="0" y="30030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343085">
            <a:off x="1072305" y="8380920"/>
            <a:ext cx="653579" cy="557325"/>
          </a:xfrm>
          <a:custGeom>
            <a:avLst/>
            <a:gdLst/>
            <a:ahLst/>
            <a:cxnLst/>
            <a:rect l="l" t="t" r="r" b="b"/>
            <a:pathLst>
              <a:path w="653579" h="557325">
                <a:moveTo>
                  <a:pt x="0" y="0"/>
                </a:moveTo>
                <a:lnTo>
                  <a:pt x="653579" y="0"/>
                </a:lnTo>
                <a:lnTo>
                  <a:pt x="653579" y="557325"/>
                </a:lnTo>
                <a:lnTo>
                  <a:pt x="0" y="557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 Box 1"/>
          <p:cNvSpPr txBox="1"/>
          <p:nvPr/>
        </p:nvSpPr>
        <p:spPr>
          <a:xfrm>
            <a:off x="2075815" y="1875155"/>
            <a:ext cx="14135100" cy="7358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Removed empty or missing data.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Deleted repeated (duplicate) entries.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Fixed restaurant names by taking out ratings from them.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Cleaned up unnecessary characters and spaces from addresses, prices, and discounts.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Broke down the address into separate columns for area and city.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Changed price information from words to numbers.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Took out the highest discount value from offers.</a:t>
            </a: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Deleted columns that were no longer needed.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1174</Words>
  <Application>Microsoft Office PowerPoint</Application>
  <PresentationFormat>Custom</PresentationFormat>
  <Paragraphs>153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Lilita One</vt:lpstr>
      <vt:lpstr>Milk Tea Font TH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Red Illustrative About Food Information Food Presentation</dc:title>
  <dc:creator/>
  <cp:lastModifiedBy>Microsoft account</cp:lastModifiedBy>
  <cp:revision>17</cp:revision>
  <dcterms:created xsi:type="dcterms:W3CDTF">2006-08-16T00:00:00Z</dcterms:created>
  <dcterms:modified xsi:type="dcterms:W3CDTF">2025-11-08T05:44:00Z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E2361F7EFCF1428C9CB8A608827D5036_13</vt:lpwstr>
  </property>
  <property fmtid="{D5CDD505-2E9C-101B-9397-08002B2CF9AE}" pid="3" name="KSOProductBuildVer">
    <vt:lpwstr>1033-12.2.0.23149</vt:lpwstr>
  </property>
</Properties>
</file>